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542" r:id="rId2"/>
    <p:sldId id="603" r:id="rId3"/>
    <p:sldId id="602" r:id="rId4"/>
    <p:sldId id="457" r:id="rId5"/>
    <p:sldId id="458" r:id="rId6"/>
    <p:sldId id="365" r:id="rId7"/>
    <p:sldId id="616" r:id="rId8"/>
    <p:sldId id="620" r:id="rId9"/>
    <p:sldId id="426" r:id="rId10"/>
    <p:sldId id="608" r:id="rId11"/>
    <p:sldId id="606" r:id="rId12"/>
    <p:sldId id="283" r:id="rId13"/>
    <p:sldId id="287" r:id="rId14"/>
    <p:sldId id="614" r:id="rId15"/>
    <p:sldId id="623" r:id="rId16"/>
    <p:sldId id="605" r:id="rId17"/>
    <p:sldId id="625" r:id="rId18"/>
    <p:sldId id="610" r:id="rId19"/>
    <p:sldId id="624" r:id="rId20"/>
    <p:sldId id="289" r:id="rId21"/>
    <p:sldId id="290" r:id="rId22"/>
  </p:sldIdLst>
  <p:sldSz cx="13541375" cy="7616825"/>
  <p:notesSz cx="9144000" cy="6858000"/>
  <p:defaultTextStyle>
    <a:defPPr>
      <a:defRPr lang="de-DE"/>
    </a:defPPr>
    <a:lvl1pPr algn="l" defTabSz="285750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285750" indent="171450" algn="l" defTabSz="285750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573088" indent="341313" algn="l" defTabSz="285750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858838" indent="512763" algn="l" defTabSz="285750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146175" indent="682625" algn="l" defTabSz="285750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9">
          <p15:clr>
            <a:srgbClr val="A4A3A4"/>
          </p15:clr>
        </p15:guide>
        <p15:guide id="2" pos="42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99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63" autoAdjust="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504" y="88"/>
      </p:cViewPr>
      <p:guideLst>
        <p:guide orient="horz" pos="2399"/>
        <p:guide pos="426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E21F3C-6202-4497-8141-E3D7790976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10935-8B28-45E7-8A0D-0F58A2C949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6AFE2AD-97FD-4300-A8F6-ECF683C1FA1E}" type="datetimeFigureOut">
              <a:rPr lang="en-US"/>
              <a:pPr>
                <a:defRPr/>
              </a:pPr>
              <a:t>8/30/2024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770E4CF-A398-4BA7-816D-7A33B4C0EE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B56F894-9ECF-4973-AAD6-27278F670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7519B-C3A2-456F-B2E2-C55C9A36CC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74A07-9433-41DA-8B61-B6D96ABC8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1A75E61-FD46-4BC1-B7D3-53E25A58FAC7}" type="slidenum">
              <a:rPr lang="en-US" altLang="LID4096"/>
              <a:pPr>
                <a:defRPr/>
              </a:pPr>
              <a:t>‹#›</a:t>
            </a:fld>
            <a:endParaRPr lang="en-US" alt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A75E61-FD46-4BC1-B7D3-53E25A58FAC7}" type="slidenum">
              <a:rPr lang="en-US" altLang="LID4096" smtClean="0"/>
              <a:pPr>
                <a:defRPr/>
              </a:pPr>
              <a:t>8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4266675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AB49B87-B61D-4DE4-97CC-3B682F553202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49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 - iDiv Titel mi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">
            <a:extLst>
              <a:ext uri="{FF2B5EF4-FFF2-40B4-BE49-F238E27FC236}">
                <a16:creationId xmlns:a16="http://schemas.microsoft.com/office/drawing/2014/main" id="{6A34974F-D1EC-4E14-97B2-B20C1DAFD6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000"/>
            <a:ext cx="2927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2">
            <a:extLst>
              <a:ext uri="{FF2B5EF4-FFF2-40B4-BE49-F238E27FC236}">
                <a16:creationId xmlns:a16="http://schemas.microsoft.com/office/drawing/2014/main" id="{174878CD-F70A-4143-93D3-C5CA223975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75" y="7229475"/>
            <a:ext cx="3081338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">
            <a:extLst>
              <a:ext uri="{FF2B5EF4-FFF2-40B4-BE49-F238E27FC236}">
                <a16:creationId xmlns:a16="http://schemas.microsoft.com/office/drawing/2014/main" id="{3E7FAFEE-A3A3-4698-BA19-2615167B53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5" y="7107238"/>
            <a:ext cx="2928938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5">
            <a:extLst>
              <a:ext uri="{FF2B5EF4-FFF2-40B4-BE49-F238E27FC236}">
                <a16:creationId xmlns:a16="http://schemas.microsoft.com/office/drawing/2014/main" id="{59E604BC-14A2-404D-9C3A-D341AEDB1B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5" y="388938"/>
            <a:ext cx="40116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ild 5">
            <a:extLst>
              <a:ext uri="{FF2B5EF4-FFF2-40B4-BE49-F238E27FC236}">
                <a16:creationId xmlns:a16="http://schemas.microsoft.com/office/drawing/2014/main" id="{AFF638D4-710E-42C0-B95E-EEAAEA9ADF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150" y="7189788"/>
            <a:ext cx="125253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6">
            <a:extLst>
              <a:ext uri="{FF2B5EF4-FFF2-40B4-BE49-F238E27FC236}">
                <a16:creationId xmlns:a16="http://schemas.microsoft.com/office/drawing/2014/main" id="{E0B935FF-A0A6-4539-9E45-2141CF52D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690A4EDE-4D6D-4C7A-910F-5390EAF66629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3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5688266" y="3810000"/>
            <a:ext cx="7178050" cy="4572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1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688266" y="3352800"/>
            <a:ext cx="7178050" cy="4572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688266" y="4749800"/>
            <a:ext cx="7178050" cy="1905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8108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iDiv 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1">
            <a:extLst>
              <a:ext uri="{FF2B5EF4-FFF2-40B4-BE49-F238E27FC236}">
                <a16:creationId xmlns:a16="http://schemas.microsoft.com/office/drawing/2014/main" id="{5D32B54C-44DE-46BD-B9D5-0C8227E552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9A2B426B-93B6-47EB-9268-FA609D27F106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>
          <a:xfrm>
            <a:off x="5688265" y="508000"/>
            <a:ext cx="7178050" cy="6604000"/>
          </a:xfrm>
          <a:prstGeom prst="rect">
            <a:avLst/>
          </a:prstGeom>
        </p:spPr>
        <p:txBody>
          <a:bodyPr vert="horz" lIns="63500" tIns="63500" rIns="63500" bIns="63500"/>
          <a:lstStyle>
            <a:lvl1pPr marL="0" indent="0">
              <a:buNone/>
              <a:defRPr sz="1800" baseline="0">
                <a:latin typeface="Verdana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77175" y="508000"/>
            <a:ext cx="4672504" cy="3175000"/>
          </a:xfrm>
          <a:prstGeom prst="rect">
            <a:avLst/>
          </a:prstGeom>
        </p:spPr>
        <p:txBody>
          <a:bodyPr vert="horz" lIns="63500" tIns="63500" rIns="63500" bIns="63500"/>
          <a:lstStyle>
            <a:lvl1pPr marL="0" indent="0">
              <a:buNone/>
              <a:defRPr sz="1800" b="0" i="0" baseline="0">
                <a:latin typeface="Verdana"/>
              </a:defRPr>
            </a:lvl1pPr>
          </a:lstStyle>
          <a:p>
            <a:pPr lvl="0"/>
            <a:r>
              <a:rPr lang="de-DE" noProof="0" dirty="0"/>
              <a:t>Bild auf Platzhalter ziehen oder durch Klicken auf Symbol hinzufügen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3"/>
          </p:nvPr>
        </p:nvSpPr>
        <p:spPr>
          <a:xfrm>
            <a:off x="677175" y="3937000"/>
            <a:ext cx="4672504" cy="3175000"/>
          </a:xfrm>
          <a:prstGeom prst="rect">
            <a:avLst/>
          </a:prstGeom>
        </p:spPr>
        <p:txBody>
          <a:bodyPr vert="horz"/>
          <a:lstStyle>
            <a:lvl1pPr marL="0" marR="0" indent="0" algn="l" defTabSz="2857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00">
                <a:latin typeface="Verdana"/>
                <a:cs typeface="Verdana"/>
              </a:defRPr>
            </a:lvl1pPr>
          </a:lstStyle>
          <a:p>
            <a:pPr lvl="0"/>
            <a:r>
              <a:rPr lang="de-DE" noProof="0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2258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7 - iDiv 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">
            <a:extLst>
              <a:ext uri="{FF2B5EF4-FFF2-40B4-BE49-F238E27FC236}">
                <a16:creationId xmlns:a16="http://schemas.microsoft.com/office/drawing/2014/main" id="{AD29E632-000B-485E-82C0-56C00C035DC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81B9DBD1-7A26-483F-8790-5A34842068BD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>
          <a:xfrm>
            <a:off x="5688265" y="508000"/>
            <a:ext cx="7178050" cy="6604000"/>
          </a:xfrm>
          <a:prstGeom prst="rect">
            <a:avLst/>
          </a:prstGeom>
        </p:spPr>
        <p:txBody>
          <a:bodyPr vert="horz" lIns="63500" tIns="63500" rIns="63500" bIns="63500"/>
          <a:lstStyle>
            <a:lvl1pPr marL="0" indent="0">
              <a:buNone/>
              <a:defRPr sz="1800" baseline="0">
                <a:latin typeface="Verdana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77175" y="508000"/>
            <a:ext cx="4672504" cy="6604000"/>
          </a:xfrm>
          <a:prstGeom prst="rect">
            <a:avLst/>
          </a:prstGeom>
        </p:spPr>
        <p:txBody>
          <a:bodyPr vert="horz" lIns="63500" tIns="63500" rIns="63500" bIns="63500"/>
          <a:lstStyle>
            <a:lvl1pPr marL="0" indent="0">
              <a:buNone/>
              <a:defRPr sz="1800" b="0" i="0" baseline="0">
                <a:latin typeface="Verdana"/>
              </a:defRPr>
            </a:lvl1pPr>
          </a:lstStyle>
          <a:p>
            <a:pPr lvl="0"/>
            <a:r>
              <a:rPr lang="de-DE" noProof="0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8160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iDiv Inhalt Bild komp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1">
            <a:extLst>
              <a:ext uri="{FF2B5EF4-FFF2-40B4-BE49-F238E27FC236}">
                <a16:creationId xmlns:a16="http://schemas.microsoft.com/office/drawing/2014/main" id="{7D663748-CBEC-447A-90D7-DFA7A785E3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A4FDFA16-1303-49E6-A782-62612129EDDD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77175" y="508000"/>
            <a:ext cx="12189141" cy="6604000"/>
          </a:xfrm>
          <a:prstGeom prst="rect">
            <a:avLst/>
          </a:prstGeom>
        </p:spPr>
        <p:txBody>
          <a:bodyPr vert="horz" lIns="63500" tIns="63500" rIns="63500" bIns="63500"/>
          <a:lstStyle>
            <a:lvl1pPr marL="0" indent="0">
              <a:buNone/>
              <a:defRPr sz="1800" b="0" i="0" baseline="0">
                <a:latin typeface="Verdana"/>
              </a:defRPr>
            </a:lvl1pPr>
          </a:lstStyle>
          <a:p>
            <a:pPr lvl="0"/>
            <a:r>
              <a:rPr lang="de-DE" noProof="0"/>
              <a:t>Bild auf Platzhalter ziehen oder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1804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iDiv Danksagun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DBD2397-9853-43CB-AFD2-A4281E43BF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B3BC4EC3-64DF-4D16-8638-313A3B2AA447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D05E88-77AD-4920-B34E-C62886DAFB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63700" y="2000250"/>
            <a:ext cx="10461625" cy="2678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2800">
                <a:latin typeface="Verdana" charset="0"/>
                <a:cs typeface="Verdana" charset="0"/>
              </a:rPr>
              <a:t>We kindly acknowledge the support </a:t>
            </a:r>
            <a:br>
              <a:rPr lang="de-DE" sz="2800">
                <a:latin typeface="Verdana" charset="0"/>
                <a:cs typeface="Verdana" charset="0"/>
              </a:rPr>
            </a:br>
            <a:r>
              <a:rPr lang="de-DE" sz="2800">
                <a:latin typeface="Verdana" charset="0"/>
                <a:cs typeface="Verdana" charset="0"/>
              </a:rPr>
              <a:t>by the German Centre for Integrative Biodiversity Research (iDiv) </a:t>
            </a:r>
          </a:p>
          <a:p>
            <a:pPr eaLnBrk="1" hangingPunct="1">
              <a:defRPr/>
            </a:pPr>
            <a:r>
              <a:rPr lang="de-DE" sz="2800">
                <a:latin typeface="Verdana" charset="0"/>
                <a:cs typeface="Verdana" charset="0"/>
              </a:rPr>
              <a:t>Halle-Jena-Leipzig,</a:t>
            </a:r>
          </a:p>
          <a:p>
            <a:pPr eaLnBrk="1" hangingPunct="1">
              <a:defRPr/>
            </a:pPr>
            <a:r>
              <a:rPr lang="de-DE" sz="2800">
                <a:latin typeface="Verdana" charset="0"/>
                <a:cs typeface="Verdana" charset="0"/>
              </a:rPr>
              <a:t>funded by the German Science Foundation </a:t>
            </a:r>
            <a:br>
              <a:rPr lang="de-DE" sz="2800">
                <a:latin typeface="Verdana" charset="0"/>
                <a:cs typeface="Verdana" charset="0"/>
              </a:rPr>
            </a:br>
            <a:r>
              <a:rPr lang="de-DE" sz="2800">
                <a:latin typeface="Verdana" charset="0"/>
                <a:cs typeface="Verdana" charset="0"/>
              </a:rPr>
              <a:t>(FZT 118).</a:t>
            </a:r>
          </a:p>
        </p:txBody>
      </p:sp>
    </p:spTree>
    <p:extLst>
      <p:ext uri="{BB962C8B-B14F-4D97-AF65-F5344CB8AC3E}">
        <p14:creationId xmlns:p14="http://schemas.microsoft.com/office/powerpoint/2010/main" val="3362697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520DC9-36AC-406E-B969-FB4D9A5383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63" y="7059613"/>
            <a:ext cx="3159125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6BE4B-9001-48CC-8B39-927052F457FB}" type="datetime1">
              <a:rPr lang="de-DE"/>
              <a:pPr>
                <a:defRPr/>
              </a:pPr>
              <a:t>30.08.2024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4AC417-DCBB-4903-B8E1-8A81AA74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5975" y="7059613"/>
            <a:ext cx="4289425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Prof. Jonathan Chase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780966-9735-4836-A830-B3E73E5C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4388" y="7059613"/>
            <a:ext cx="3159125" cy="404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3B7EBD12-EEFE-412B-A3D4-8765D6F2D808}" type="slidenum">
              <a:rPr lang="de-DE" altLang="LID4096"/>
              <a:pPr>
                <a:defRPr/>
              </a:pPr>
              <a:t>‹#›</a:t>
            </a:fld>
            <a:endParaRPr lang="de-DE" altLang="LID4096"/>
          </a:p>
        </p:txBody>
      </p:sp>
    </p:spTree>
    <p:extLst>
      <p:ext uri="{BB962C8B-B14F-4D97-AF65-F5344CB8AC3E}">
        <p14:creationId xmlns:p14="http://schemas.microsoft.com/office/powerpoint/2010/main" val="37700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Div Deckblatt Farbverlauf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1">
            <a:extLst>
              <a:ext uri="{FF2B5EF4-FFF2-40B4-BE49-F238E27FC236}">
                <a16:creationId xmlns:a16="http://schemas.microsoft.com/office/drawing/2014/main" id="{8C8A8BC0-7C78-46D9-9219-134FD0C75B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75FE5DB9-7136-4DE1-B6E6-021B47EF5634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77175" y="3810000"/>
            <a:ext cx="12189141" cy="4572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1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677175" y="3352800"/>
            <a:ext cx="12189141" cy="4572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8821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Div Deckblatt Bil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iDiv_Layout_PP_Logoelement_transparent&#10;">
            <a:extLst>
              <a:ext uri="{FF2B5EF4-FFF2-40B4-BE49-F238E27FC236}">
                <a16:creationId xmlns:a16="http://schemas.microsoft.com/office/drawing/2014/main" id="{E0FBD3E2-D005-4B81-BB84-7F7332E1D5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536613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2">
            <a:extLst>
              <a:ext uri="{FF2B5EF4-FFF2-40B4-BE49-F238E27FC236}">
                <a16:creationId xmlns:a16="http://schemas.microsoft.com/office/drawing/2014/main" id="{7F8B4F72-77CD-464B-B553-2DC02D2E10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solidFill>
                  <a:schemeClr val="bg1"/>
                </a:solidFill>
                <a:latin typeface="Verdana" panose="020B0604030504040204" pitchFamily="34" charset="0"/>
              </a:rPr>
              <a:t>Page </a:t>
            </a:r>
            <a:fld id="{4FCE477D-E319-4901-B389-56EFAE69D55F}" type="slidenum">
              <a:rPr lang="de-DE" altLang="en-US" sz="1000" smtClean="0">
                <a:solidFill>
                  <a:schemeClr val="bg1"/>
                </a:solidFill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677175" y="3369743"/>
            <a:ext cx="7178050" cy="8883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3093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iDiv Inhalt Bild, Headline, 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1">
            <a:extLst>
              <a:ext uri="{FF2B5EF4-FFF2-40B4-BE49-F238E27FC236}">
                <a16:creationId xmlns:a16="http://schemas.microsoft.com/office/drawing/2014/main" id="{C27B7049-52E5-44A7-8FDD-94CEA8E7B9D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80DA29E6-CE4D-4228-959F-EA0F036B4923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77175" y="508000"/>
            <a:ext cx="4672504" cy="3175000"/>
          </a:xfrm>
          <a:prstGeom prst="rect">
            <a:avLst/>
          </a:prstGeom>
        </p:spPr>
        <p:txBody>
          <a:bodyPr vert="horz" lIns="63500" tIns="63500" rIns="63500" bIns="63500"/>
          <a:lstStyle>
            <a:lvl1pPr marL="0" indent="0">
              <a:buNone/>
              <a:defRPr sz="1800" b="0" i="0" baseline="0">
                <a:latin typeface="Verdana"/>
              </a:defRPr>
            </a:lvl1pPr>
          </a:lstStyle>
          <a:p>
            <a:pPr lvl="0"/>
            <a:r>
              <a:rPr lang="de-DE" noProof="0" dirty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5688266" y="1651000"/>
            <a:ext cx="7178050" cy="5461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688266" y="508000"/>
            <a:ext cx="7178050" cy="10795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677175" y="3937000"/>
            <a:ext cx="4672504" cy="3175000"/>
          </a:xfrm>
          <a:prstGeom prst="rect">
            <a:avLst/>
          </a:prstGeom>
        </p:spPr>
        <p:txBody>
          <a:bodyPr vert="horz"/>
          <a:lstStyle>
            <a:lvl1pPr marL="0" marR="0" indent="0" algn="l" defTabSz="2857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00">
                <a:latin typeface="Verdana"/>
                <a:cs typeface="Verdana"/>
              </a:defRPr>
            </a:lvl1pPr>
          </a:lstStyle>
          <a:p>
            <a:pPr lvl="0"/>
            <a:r>
              <a:rPr lang="de-DE" noProof="0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79467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iDiv Inhalt Bild, Headline, 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1">
            <a:extLst>
              <a:ext uri="{FF2B5EF4-FFF2-40B4-BE49-F238E27FC236}">
                <a16:creationId xmlns:a16="http://schemas.microsoft.com/office/drawing/2014/main" id="{6EA3B9FB-0552-46CB-87B3-95BC2519811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C394B1AD-FD34-4CC1-B339-87695EE14AA8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77175" y="508000"/>
            <a:ext cx="4672504" cy="6604000"/>
          </a:xfrm>
          <a:prstGeom prst="rect">
            <a:avLst/>
          </a:prstGeom>
        </p:spPr>
        <p:txBody>
          <a:bodyPr vert="horz" lIns="63500" tIns="63500" rIns="63500" bIns="63500"/>
          <a:lstStyle>
            <a:lvl1pPr marL="0" indent="0">
              <a:buNone/>
              <a:defRPr sz="1800" b="0" i="0" baseline="0">
                <a:latin typeface="Verdana"/>
              </a:defRPr>
            </a:lvl1pPr>
          </a:lstStyle>
          <a:p>
            <a:pPr lvl="0"/>
            <a:r>
              <a:rPr lang="de-DE" noProof="0" dirty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5688266" y="1651000"/>
            <a:ext cx="7178050" cy="5461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688266" y="508000"/>
            <a:ext cx="7178050" cy="10795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8707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iDiv Inhalt Bild, 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1">
            <a:extLst>
              <a:ext uri="{FF2B5EF4-FFF2-40B4-BE49-F238E27FC236}">
                <a16:creationId xmlns:a16="http://schemas.microsoft.com/office/drawing/2014/main" id="{7DAE749D-2F08-4822-AEBF-385D300BDD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2CFDB7D9-42E6-4B09-BD77-B641A5C66383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5688266" y="508000"/>
            <a:ext cx="7178050" cy="660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77175" y="508000"/>
            <a:ext cx="4672504" cy="3175000"/>
          </a:xfrm>
          <a:prstGeom prst="rect">
            <a:avLst/>
          </a:prstGeom>
        </p:spPr>
        <p:txBody>
          <a:bodyPr vert="horz" lIns="63500" tIns="63500" rIns="63500" bIns="63500"/>
          <a:lstStyle>
            <a:lvl1pPr marL="0" indent="0">
              <a:buNone/>
              <a:defRPr sz="1800" b="0" i="0" baseline="0">
                <a:latin typeface="Verdana"/>
              </a:defRPr>
            </a:lvl1pPr>
          </a:lstStyle>
          <a:p>
            <a:pPr lvl="0"/>
            <a:r>
              <a:rPr lang="de-DE" noProof="0" dirty="0"/>
              <a:t>Bild auf Platzhalter ziehen oder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3"/>
          </p:nvPr>
        </p:nvSpPr>
        <p:spPr>
          <a:xfrm>
            <a:off x="677175" y="3937000"/>
            <a:ext cx="4672504" cy="3175000"/>
          </a:xfrm>
          <a:prstGeom prst="rect">
            <a:avLst/>
          </a:prstGeom>
        </p:spPr>
        <p:txBody>
          <a:bodyPr vert="horz"/>
          <a:lstStyle>
            <a:lvl1pPr marL="0" marR="0" indent="0" algn="l" defTabSz="2857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00">
                <a:latin typeface="Verdana"/>
                <a:cs typeface="Verdana"/>
              </a:defRPr>
            </a:lvl1pPr>
          </a:lstStyle>
          <a:p>
            <a:pPr lvl="0"/>
            <a:r>
              <a:rPr lang="de-DE" noProof="0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7646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 - iDiv Inhalt Bild, 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1">
            <a:extLst>
              <a:ext uri="{FF2B5EF4-FFF2-40B4-BE49-F238E27FC236}">
                <a16:creationId xmlns:a16="http://schemas.microsoft.com/office/drawing/2014/main" id="{32421792-23A7-4109-BEE2-6B33832564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6F8FBF55-EE74-4D0A-B55B-5173432301CD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5688266" y="508000"/>
            <a:ext cx="7178050" cy="660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77175" y="508000"/>
            <a:ext cx="4672504" cy="6604000"/>
          </a:xfrm>
          <a:prstGeom prst="rect">
            <a:avLst/>
          </a:prstGeom>
        </p:spPr>
        <p:txBody>
          <a:bodyPr vert="horz" lIns="63500" tIns="63500" rIns="63500" bIns="63500"/>
          <a:lstStyle>
            <a:lvl1pPr marL="0" indent="0">
              <a:buNone/>
              <a:defRPr sz="1800" b="0" i="0" baseline="0">
                <a:latin typeface="Verdana"/>
              </a:defRPr>
            </a:lvl1pPr>
          </a:lstStyle>
          <a:p>
            <a:pPr lvl="0"/>
            <a:r>
              <a:rPr lang="de-DE" noProof="0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5351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iDiv Inhalt Headline, Fliesstext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1">
            <a:extLst>
              <a:ext uri="{FF2B5EF4-FFF2-40B4-BE49-F238E27FC236}">
                <a16:creationId xmlns:a16="http://schemas.microsoft.com/office/drawing/2014/main" id="{AEBEA6EB-E091-457A-8174-86CFF34159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FB836FCB-C8A2-4E06-B634-C3B04C20C6AF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5688266" y="508000"/>
            <a:ext cx="7178050" cy="660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77173" y="508000"/>
            <a:ext cx="4672504" cy="660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2800" b="1" i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7454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Div Inhalt Headline, Fliess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1">
            <a:extLst>
              <a:ext uri="{FF2B5EF4-FFF2-40B4-BE49-F238E27FC236}">
                <a16:creationId xmlns:a16="http://schemas.microsoft.com/office/drawing/2014/main" id="{B9C72238-A9C4-4F12-ACB5-70435412B5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5163" y="7227888"/>
            <a:ext cx="2098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latin typeface="Verdana" panose="020B0604030504040204" pitchFamily="34" charset="0"/>
              </a:rPr>
              <a:t>Page </a:t>
            </a:r>
            <a:fld id="{42C9A740-907D-4FD7-AA44-61D203287ED2}" type="slidenum">
              <a:rPr lang="de-DE" altLang="en-US" sz="10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latin typeface="Verdana" panose="020B0604030504040204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77175" y="1651000"/>
            <a:ext cx="12189141" cy="5461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677175" y="508000"/>
            <a:ext cx="12189141" cy="10795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2249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984" r:id="rId1"/>
    <p:sldLayoutId id="2147485985" r:id="rId2"/>
    <p:sldLayoutId id="2147485986" r:id="rId3"/>
    <p:sldLayoutId id="2147485987" r:id="rId4"/>
    <p:sldLayoutId id="2147485988" r:id="rId5"/>
    <p:sldLayoutId id="2147485989" r:id="rId6"/>
    <p:sldLayoutId id="2147485990" r:id="rId7"/>
    <p:sldLayoutId id="2147485991" r:id="rId8"/>
    <p:sldLayoutId id="2147485992" r:id="rId9"/>
    <p:sldLayoutId id="2147485993" r:id="rId10"/>
    <p:sldLayoutId id="2147485994" r:id="rId11"/>
    <p:sldLayoutId id="2147485995" r:id="rId12"/>
    <p:sldLayoutId id="2147485996" r:id="rId13"/>
    <p:sldLayoutId id="2147485997" r:id="rId14"/>
  </p:sldLayoutIdLst>
  <p:txStyles>
    <p:titleStyle>
      <a:lvl1pPr algn="ctr" defTabSz="28575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28575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28575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28575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28575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285750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285750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285750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285750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14313" indent="-214313" algn="l" defTabSz="2857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465138" indent="-177800" algn="l" defTabSz="2857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715963" indent="-142875" algn="l" defTabSz="2857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003300" indent="-142875" algn="l" defTabSz="2857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289050" indent="-142875" algn="l" defTabSz="2857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576664" indent="-143334" algn="l" defTabSz="28666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63331" indent="-143334" algn="l" defTabSz="28666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9997" indent="-143334" algn="l" defTabSz="28666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6663" indent="-143334" algn="l" defTabSz="28666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8666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6666" algn="l" defTabSz="28666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3332" algn="l" defTabSz="28666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59998" algn="l" defTabSz="28666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6665" algn="l" defTabSz="28666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3331" algn="l" defTabSz="28666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997" algn="l" defTabSz="28666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6663" algn="l" defTabSz="28666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3329" algn="l" defTabSz="28666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jpe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88.png"/><Relationship Id="rId7" Type="http://schemas.openxmlformats.org/officeDocument/2006/relationships/image" Target="../media/image92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8.png"/><Relationship Id="rId4" Type="http://schemas.openxmlformats.org/officeDocument/2006/relationships/image" Target="../media/image10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11" Type="http://schemas.openxmlformats.org/officeDocument/2006/relationships/image" Target="../media/image48.png"/><Relationship Id="rId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5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ownloads">
            <a:extLst>
              <a:ext uri="{FF2B5EF4-FFF2-40B4-BE49-F238E27FC236}">
                <a16:creationId xmlns:a16="http://schemas.microsoft.com/office/drawing/2014/main" id="{A8615BAA-8E45-4605-88AA-8DA70F66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0"/>
            <a:ext cx="5537200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platzhalter 5">
            <a:extLst>
              <a:ext uri="{FF2B5EF4-FFF2-40B4-BE49-F238E27FC236}">
                <a16:creationId xmlns:a16="http://schemas.microsoft.com/office/drawing/2014/main" id="{9180A900-CA99-462D-B87F-9DF008761F80}"/>
              </a:ext>
            </a:extLst>
          </p:cNvPr>
          <p:cNvSpPr txBox="1">
            <a:spLocks/>
          </p:cNvSpPr>
          <p:nvPr/>
        </p:nvSpPr>
        <p:spPr bwMode="auto">
          <a:xfrm>
            <a:off x="1117600" y="2498725"/>
            <a:ext cx="10421938" cy="1611313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85750" indent="171450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573088" indent="34131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858838" indent="51276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146175" indent="682625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Comparing biodiversity within vs across systems:  Synthesis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C81BA36-3F7A-4A5A-91BB-FEE4FCB72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4651375"/>
            <a:ext cx="3349625" cy="5857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Jonathan Chase</a:t>
            </a:r>
          </a:p>
        </p:txBody>
      </p:sp>
      <p:sp>
        <p:nvSpPr>
          <p:cNvPr id="17413" name="TextBox 1">
            <a:extLst>
              <a:ext uri="{FF2B5EF4-FFF2-40B4-BE49-F238E27FC236}">
                <a16:creationId xmlns:a16="http://schemas.microsoft.com/office/drawing/2014/main" id="{79E9765D-22D4-4EE1-B2A8-B13675867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575" y="6981825"/>
            <a:ext cx="1974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/>
              <a:t>@jon_chase03</a:t>
            </a: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id="{49BF328E-8018-443F-8AED-EB5BFE3B5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6867525"/>
            <a:ext cx="866775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Box 1">
            <a:extLst>
              <a:ext uri="{FF2B5EF4-FFF2-40B4-BE49-F238E27FC236}">
                <a16:creationId xmlns:a16="http://schemas.microsoft.com/office/drawing/2014/main" id="{2EFD6F2A-130B-4C18-B405-034AE82F2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5900" y="7073900"/>
            <a:ext cx="3165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/>
              <a:t>jonathan.chase@idiv.de</a:t>
            </a:r>
          </a:p>
        </p:txBody>
      </p:sp>
      <p:pic>
        <p:nvPicPr>
          <p:cNvPr id="17416" name="Picture 1">
            <a:extLst>
              <a:ext uri="{FF2B5EF4-FFF2-40B4-BE49-F238E27FC236}">
                <a16:creationId xmlns:a16="http://schemas.microsoft.com/office/drawing/2014/main" id="{C580ACAF-BFBC-43A4-AE84-388807EBD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9"/>
          <a:stretch>
            <a:fillRect/>
          </a:stretch>
        </p:blipFill>
        <p:spPr bwMode="auto">
          <a:xfrm>
            <a:off x="9680575" y="7062788"/>
            <a:ext cx="573088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1">
            <a:extLst>
              <a:ext uri="{FF2B5EF4-FFF2-40B4-BE49-F238E27FC236}">
                <a16:creationId xmlns:a16="http://schemas.microsoft.com/office/drawing/2014/main" id="{FC353692-8BEE-4FBC-BE3F-036DE8C4E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0" y="0"/>
            <a:ext cx="478155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059828-F8A8-4E4C-ABBD-42A5F8FBF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7" t="33209" r="23791" b="34050"/>
          <a:stretch/>
        </p:blipFill>
        <p:spPr>
          <a:xfrm>
            <a:off x="8059309" y="299398"/>
            <a:ext cx="4831967" cy="1623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45E2C-0283-4D0C-BC47-2B4C65AE3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92" t="28532" r="12741" b="22948"/>
          <a:stretch/>
        </p:blipFill>
        <p:spPr>
          <a:xfrm>
            <a:off x="296882" y="4494665"/>
            <a:ext cx="5193024" cy="2748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8888E-B813-4674-A24C-91CFB079D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99" y="403866"/>
            <a:ext cx="4729424" cy="2627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887D8-706C-4359-9324-B034D660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223" y="4998790"/>
            <a:ext cx="5047378" cy="2839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648325-F785-4DD7-B733-C15292F910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889"/>
          <a:stretch/>
        </p:blipFill>
        <p:spPr>
          <a:xfrm>
            <a:off x="3776690" y="1938655"/>
            <a:ext cx="6890517" cy="31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AF9E24-5788-40A8-AB0B-52010A13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6" t="31337" r="12216" b="40459"/>
          <a:stretch/>
        </p:blipFill>
        <p:spPr>
          <a:xfrm>
            <a:off x="7910161" y="300536"/>
            <a:ext cx="5397270" cy="1579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EC2E1-3C2C-4CBF-A30A-23561EBF8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35" t="9873" r="13408" b="51440"/>
          <a:stretch/>
        </p:blipFill>
        <p:spPr>
          <a:xfrm>
            <a:off x="885539" y="300536"/>
            <a:ext cx="4564596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574D63-1C06-44FF-AA5C-0E7061F028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95" r="21229" b="16062"/>
          <a:stretch/>
        </p:blipFill>
        <p:spPr>
          <a:xfrm>
            <a:off x="6912941" y="2154767"/>
            <a:ext cx="5879453" cy="2508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F1D9ED-BB9F-409F-9811-7FA94397F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27" y="4000500"/>
            <a:ext cx="5082646" cy="2965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ADC85-4913-4167-B31E-D4DB958DF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679" y="5013356"/>
            <a:ext cx="4889994" cy="23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8" y="741666"/>
            <a:ext cx="13555126" cy="67775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3953" y="173013"/>
            <a:ext cx="10689145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b="1" dirty="0"/>
              <a:t>Bias and culture in community ecology (and all science): History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153" y="2075646"/>
            <a:ext cx="978167" cy="1274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00" y="1746885"/>
            <a:ext cx="734469" cy="965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109" y="2838608"/>
            <a:ext cx="537824" cy="679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848" y="2956118"/>
            <a:ext cx="522617" cy="768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797" y="2829046"/>
            <a:ext cx="460561" cy="6887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9879" y="2858366"/>
            <a:ext cx="553545" cy="691242"/>
          </a:xfrm>
          <a:prstGeom prst="rect">
            <a:avLst/>
          </a:prstGeom>
        </p:spPr>
      </p:pic>
      <p:pic>
        <p:nvPicPr>
          <p:cNvPr id="14" name="Picture 10" descr="i0006-3568-53-11-1032-f02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27" y="2591993"/>
            <a:ext cx="467074" cy="69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l="23733" t="14355" r="22533" b="14712"/>
          <a:stretch/>
        </p:blipFill>
        <p:spPr>
          <a:xfrm>
            <a:off x="4423087" y="2928903"/>
            <a:ext cx="758566" cy="7510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5601" y="2023335"/>
            <a:ext cx="701670" cy="8945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4970" y="2938242"/>
            <a:ext cx="675586" cy="897044"/>
          </a:xfrm>
          <a:prstGeom prst="rect">
            <a:avLst/>
          </a:prstGeom>
        </p:spPr>
      </p:pic>
      <p:sp>
        <p:nvSpPr>
          <p:cNvPr id="3" name="AutoShape 2" descr="Novel asymptotic expansions of hypergeometric functions enable the  mechanistic modeling of large ecological communities"/>
          <p:cNvSpPr>
            <a:spLocks noChangeAspect="1" noChangeArrowheads="1"/>
          </p:cNvSpPr>
          <p:nvPr/>
        </p:nvSpPr>
        <p:spPr bwMode="auto">
          <a:xfrm>
            <a:off x="172965" y="-160448"/>
            <a:ext cx="338526" cy="3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1558" tIns="50779" rIns="101558" bIns="50779" numCol="1" anchor="t" anchorCtr="0" compatLnSpc="1">
            <a:prstTxWarp prst="textNoShape">
              <a:avLst/>
            </a:prstTxWarp>
          </a:bodyPr>
          <a:lstStyle/>
          <a:p>
            <a:endParaRPr lang="en-US" sz="1222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8162" y="1746885"/>
            <a:ext cx="592509" cy="8263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8441" y="1877505"/>
            <a:ext cx="640735" cy="961103"/>
          </a:xfrm>
          <a:prstGeom prst="rect">
            <a:avLst/>
          </a:prstGeom>
        </p:spPr>
      </p:pic>
      <p:pic>
        <p:nvPicPr>
          <p:cNvPr id="7172" name="Picture 4" descr="Honoring Daniel Simberloff: an unwavering champion of invasion biology |  SpringerLink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47" y="3002530"/>
            <a:ext cx="489554" cy="73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00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" y="512747"/>
            <a:ext cx="13946198" cy="69730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4609" y="0"/>
            <a:ext cx="10492231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b="1" dirty="0"/>
              <a:t>Bias and culture in community ecology (and all science): Today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14401" r="93328" b="65969"/>
          <a:stretch/>
        </p:blipFill>
        <p:spPr>
          <a:xfrm>
            <a:off x="4581324" y="5103717"/>
            <a:ext cx="1277686" cy="21145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32767" y="4106831"/>
            <a:ext cx="1343456" cy="280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2" dirty="0">
                <a:latin typeface="Symbol" panose="05050102010706020507" pitchFamily="18" charset="2"/>
                <a:sym typeface="Symbol" panose="05050102010706020507" pitchFamily="18" charset="2"/>
              </a:rPr>
              <a:t></a:t>
            </a:r>
            <a:endParaRPr lang="en-US" sz="1222" dirty="0">
              <a:latin typeface="Symbol" panose="05050102010706020507" pitchFamily="18" charset="2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77" y="2495747"/>
            <a:ext cx="216850" cy="2430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36" y="3021329"/>
            <a:ext cx="188665" cy="30422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276" y="2495747"/>
            <a:ext cx="216850" cy="2430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075" y="2495747"/>
            <a:ext cx="216850" cy="24309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874" y="2495747"/>
            <a:ext cx="216850" cy="2430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255" y="2495747"/>
            <a:ext cx="216850" cy="2430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476" y="2495747"/>
            <a:ext cx="216850" cy="2430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054" y="2505375"/>
            <a:ext cx="204729" cy="22950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516" y="2720824"/>
            <a:ext cx="216850" cy="24309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115" y="2720824"/>
            <a:ext cx="216850" cy="24309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14" y="2720824"/>
            <a:ext cx="216850" cy="24309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713" y="2720824"/>
            <a:ext cx="216850" cy="24309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094" y="2720824"/>
            <a:ext cx="216850" cy="24309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315" y="2720824"/>
            <a:ext cx="216850" cy="2430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93" y="2730453"/>
            <a:ext cx="204729" cy="2295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057" y="3043831"/>
            <a:ext cx="188665" cy="30422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056" y="3043831"/>
            <a:ext cx="188665" cy="30422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554" y="2817974"/>
            <a:ext cx="169856" cy="27389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417" y="2374201"/>
            <a:ext cx="216850" cy="24309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258" y="2221853"/>
            <a:ext cx="216850" cy="2430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10" y="2419573"/>
            <a:ext cx="216850" cy="24309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678" y="2635764"/>
            <a:ext cx="216850" cy="24309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24" y="2559699"/>
            <a:ext cx="216850" cy="24309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691" y="2662665"/>
            <a:ext cx="216850" cy="24309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307" y="6270935"/>
            <a:ext cx="169856" cy="27389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0021" y="2937477"/>
            <a:ext cx="216850" cy="24309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875" y="1694570"/>
            <a:ext cx="216850" cy="24309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453" y="1694570"/>
            <a:ext cx="216850" cy="24309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253" y="1704198"/>
            <a:ext cx="204729" cy="22950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769" y="1966447"/>
            <a:ext cx="188665" cy="30422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439" y="1795545"/>
            <a:ext cx="216850" cy="2430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39" y="1805174"/>
            <a:ext cx="204729" cy="22950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278" y="2020623"/>
            <a:ext cx="216850" cy="2430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78" y="2030251"/>
            <a:ext cx="204729" cy="22950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884" y="2191288"/>
            <a:ext cx="188665" cy="30422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109" y="1723354"/>
            <a:ext cx="216850" cy="24309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524" y="1962647"/>
            <a:ext cx="216850" cy="24309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490" y="1894531"/>
            <a:ext cx="216850" cy="24309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626" y="2075163"/>
            <a:ext cx="216850" cy="24309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92" y="2085737"/>
            <a:ext cx="216850" cy="2430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59" y="2108423"/>
            <a:ext cx="216850" cy="24309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844" y="2257052"/>
            <a:ext cx="216850" cy="24309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233" y="2221853"/>
            <a:ext cx="216850" cy="24309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214" y="5674818"/>
            <a:ext cx="216850" cy="24309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416" y="5674818"/>
            <a:ext cx="216850" cy="24309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944" y="5917910"/>
            <a:ext cx="216850" cy="24309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4266" y="5901995"/>
            <a:ext cx="216850" cy="24309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6978" y="5765799"/>
            <a:ext cx="188665" cy="30422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596" y="4068838"/>
            <a:ext cx="216850" cy="24309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274" y="2396887"/>
            <a:ext cx="216850" cy="24309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240" y="2386714"/>
            <a:ext cx="216850" cy="24309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327" y="2080507"/>
            <a:ext cx="216850" cy="2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E42CC1-D8B9-4DE7-8737-E5D730B30642}"/>
              </a:ext>
            </a:extLst>
          </p:cNvPr>
          <p:cNvSpPr txBox="1"/>
          <p:nvPr/>
        </p:nvSpPr>
        <p:spPr>
          <a:xfrm>
            <a:off x="797724" y="1264874"/>
            <a:ext cx="106665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Two kinds of analysis—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2000" b="1" dirty="0"/>
          </a:p>
          <a:p>
            <a:r>
              <a:rPr lang="en-US" sz="2000" b="1" dirty="0"/>
              <a:t>Meta-analysis—Measure and analyze effect sizes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Among systems—</a:t>
            </a:r>
          </a:p>
          <a:p>
            <a:r>
              <a:rPr lang="en-US" sz="2000" b="1" dirty="0"/>
              <a:t>			Different data structures, similar questions. </a:t>
            </a:r>
          </a:p>
        </p:txBody>
      </p:sp>
    </p:spTree>
    <p:extLst>
      <p:ext uri="{BB962C8B-B14F-4D97-AF65-F5344CB8AC3E}">
        <p14:creationId xmlns:p14="http://schemas.microsoft.com/office/powerpoint/2010/main" val="74683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DEE78F0-E244-40A0-946F-F4A14F6F7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4130675"/>
            <a:ext cx="5133975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D18C21E-C08E-4A83-9BF6-CF0BF411A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2089150"/>
            <a:ext cx="3794125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C7E109A-B430-4757-A4A7-72227E9C9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754063"/>
            <a:ext cx="42545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0F0D866E-137C-4214-9326-976CF9582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88" y="1901825"/>
            <a:ext cx="397668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B24C0B3-17F6-4F09-B016-A90895EB7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88" y="3856038"/>
            <a:ext cx="4056062" cy="37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5">
            <a:extLst>
              <a:ext uri="{FF2B5EF4-FFF2-40B4-BE49-F238E27FC236}">
                <a16:creationId xmlns:a16="http://schemas.microsoft.com/office/drawing/2014/main" id="{30433FD3-ACA6-4331-826A-E3C2A0F3A020}"/>
              </a:ext>
            </a:extLst>
          </p:cNvPr>
          <p:cNvGrpSpPr>
            <a:grpSpLocks/>
          </p:cNvGrpSpPr>
          <p:nvPr/>
        </p:nvGrpSpPr>
        <p:grpSpPr bwMode="auto">
          <a:xfrm>
            <a:off x="8794750" y="582613"/>
            <a:ext cx="3609975" cy="1319212"/>
            <a:chOff x="1684499" y="2307981"/>
            <a:chExt cx="5775001" cy="2131685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5A95A68-2D27-46A9-8376-58F638DF2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499" y="2418333"/>
              <a:ext cx="5775001" cy="2021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E7F84EE9-84BF-458F-B3C2-B96CA3053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782" y="2307981"/>
              <a:ext cx="4620001" cy="362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383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E42CC1-D8B9-4DE7-8737-E5D730B30642}"/>
              </a:ext>
            </a:extLst>
          </p:cNvPr>
          <p:cNvSpPr txBox="1"/>
          <p:nvPr/>
        </p:nvSpPr>
        <p:spPr>
          <a:xfrm>
            <a:off x="797724" y="1264874"/>
            <a:ext cx="106665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Two kinds of synthesis—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2000" b="1" dirty="0"/>
          </a:p>
          <a:p>
            <a:r>
              <a:rPr lang="en-US" sz="2000" b="1" dirty="0"/>
              <a:t>Within system—</a:t>
            </a:r>
          </a:p>
          <a:p>
            <a:r>
              <a:rPr lang="en-US" sz="2000" b="1" dirty="0"/>
              <a:t>			Similar system, data structure. Can ask different questions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Among systems—</a:t>
            </a:r>
          </a:p>
          <a:p>
            <a:r>
              <a:rPr lang="en-US" sz="2000" b="1" dirty="0"/>
              <a:t>			Different data structures, similar questions. </a:t>
            </a:r>
          </a:p>
        </p:txBody>
      </p:sp>
    </p:spTree>
    <p:extLst>
      <p:ext uri="{BB962C8B-B14F-4D97-AF65-F5344CB8AC3E}">
        <p14:creationId xmlns:p14="http://schemas.microsoft.com/office/powerpoint/2010/main" val="105539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ECA5A-5663-497C-B5B0-3093A9537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032" y="213874"/>
            <a:ext cx="4149985" cy="40083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D348E1-31C8-446F-820B-496A1C143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39" t="24010" r="42741" b="7249"/>
          <a:stretch/>
        </p:blipFill>
        <p:spPr>
          <a:xfrm>
            <a:off x="6770687" y="3819507"/>
            <a:ext cx="4209261" cy="3583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0F3A7-DFA9-4FB6-A809-64D38BA46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52" y="330853"/>
            <a:ext cx="6150280" cy="41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17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84315-8240-4C89-A8C5-7EA4539F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142" y="4890370"/>
            <a:ext cx="6597178" cy="2487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71579-7624-4EA2-8ED8-EF84D16AE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5" y="1038223"/>
            <a:ext cx="4984923" cy="4685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B28D99-8D6D-4FB1-B8A9-CEAFFF0803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69" t="37167" r="28710" b="10208"/>
          <a:stretch/>
        </p:blipFill>
        <p:spPr>
          <a:xfrm>
            <a:off x="6225435" y="882041"/>
            <a:ext cx="6597179" cy="40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9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1203E0-E46A-408F-9AEB-6912AF43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14" y="246766"/>
            <a:ext cx="2499996" cy="2439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D5F46C-EC7D-441B-87C7-40191A00C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9" y="-5002"/>
            <a:ext cx="7766875" cy="3883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F9E7FE-1444-425F-8928-D2396A334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924" y="2865219"/>
            <a:ext cx="6865002" cy="451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9EE0E-C16D-4B30-B979-D263539E6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836" y="4946678"/>
            <a:ext cx="3988805" cy="26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0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4FA4A570-278D-4188-9B2E-20A5219B1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63" y="6481763"/>
            <a:ext cx="7286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34A5A3D6-AA65-4EE5-B8CE-E0D15ED45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6451600"/>
            <a:ext cx="1165225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3511E-37C6-4F2F-9194-F0D85864E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63" y="4424363"/>
            <a:ext cx="665162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3">
            <a:extLst>
              <a:ext uri="{FF2B5EF4-FFF2-40B4-BE49-F238E27FC236}">
                <a16:creationId xmlns:a16="http://schemas.microsoft.com/office/drawing/2014/main" id="{C8ECC80E-B3BC-499D-951D-017F46A8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6" r="35826"/>
          <a:stretch>
            <a:fillRect/>
          </a:stretch>
        </p:blipFill>
        <p:spPr bwMode="auto">
          <a:xfrm>
            <a:off x="512763" y="765175"/>
            <a:ext cx="400526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4A0F9-4A8C-484B-9016-A9EDAEAC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913" y="293688"/>
            <a:ext cx="2554287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CD21D46-9686-43F9-A27A-46949BE3D7B7}"/>
              </a:ext>
            </a:extLst>
          </p:cNvPr>
          <p:cNvGrpSpPr>
            <a:grpSpLocks/>
          </p:cNvGrpSpPr>
          <p:nvPr/>
        </p:nvGrpSpPr>
        <p:grpSpPr bwMode="auto">
          <a:xfrm>
            <a:off x="5095875" y="322263"/>
            <a:ext cx="3168650" cy="2992437"/>
            <a:chOff x="6159174" y="2868674"/>
            <a:chExt cx="4471713" cy="4471713"/>
          </a:xfrm>
        </p:grpSpPr>
        <p:pic>
          <p:nvPicPr>
            <p:cNvPr id="21527" name="Picture 1">
              <a:extLst>
                <a:ext uri="{FF2B5EF4-FFF2-40B4-BE49-F238E27FC236}">
                  <a16:creationId xmlns:a16="http://schemas.microsoft.com/office/drawing/2014/main" id="{57087206-8B03-4BF0-9C27-CA568515D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174" y="2868674"/>
              <a:ext cx="4471713" cy="447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8" name="Picture 15">
              <a:extLst>
                <a:ext uri="{FF2B5EF4-FFF2-40B4-BE49-F238E27FC236}">
                  <a16:creationId xmlns:a16="http://schemas.microsoft.com/office/drawing/2014/main" id="{695774D2-BA36-4E24-B300-2888E6FC7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606" y="5728324"/>
              <a:ext cx="1515308" cy="1005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9" name="Picture 8">
              <a:extLst>
                <a:ext uri="{FF2B5EF4-FFF2-40B4-BE49-F238E27FC236}">
                  <a16:creationId xmlns:a16="http://schemas.microsoft.com/office/drawing/2014/main" id="{C346A9B0-6CC8-46B8-8915-96506A05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1979" y="5049587"/>
              <a:ext cx="1228725" cy="562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7">
              <a:extLst>
                <a:ext uri="{FF2B5EF4-FFF2-40B4-BE49-F238E27FC236}">
                  <a16:creationId xmlns:a16="http://schemas.microsoft.com/office/drawing/2014/main" id="{B9A6F5A5-E850-4E93-BBCC-D0FFF1D48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925" y="3632367"/>
              <a:ext cx="730314" cy="128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3BA9D49-4102-4652-B039-CDE2754C76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3" y="3314700"/>
            <a:ext cx="9429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0B2A9F-6DFF-488D-AEAD-9AD19A45A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3333750"/>
            <a:ext cx="1431925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27123-7F32-4F0F-8BCD-088C491A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3462338"/>
            <a:ext cx="979487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56C289-3404-4EE2-837F-8C459455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138" y="3228975"/>
            <a:ext cx="1058862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6" name="TextBox 30">
            <a:extLst>
              <a:ext uri="{FF2B5EF4-FFF2-40B4-BE49-F238E27FC236}">
                <a16:creationId xmlns:a16="http://schemas.microsoft.com/office/drawing/2014/main" id="{E9399F53-ABF8-4382-BD98-8740F452F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238" y="0"/>
            <a:ext cx="6535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b="1">
                <a:solidFill>
                  <a:srgbClr val="0070C0"/>
                </a:solidFill>
              </a:rPr>
              <a:t>What is </a:t>
            </a:r>
            <a:r>
              <a:rPr lang="en-US" altLang="en-US" sz="3200" b="1">
                <a:solidFill>
                  <a:srgbClr val="269A39"/>
                </a:solidFill>
              </a:rPr>
              <a:t>“Synthesis”</a:t>
            </a:r>
            <a:r>
              <a:rPr lang="en-US" altLang="en-US" sz="3200" b="1">
                <a:solidFill>
                  <a:srgbClr val="0070C0"/>
                </a:solidFill>
              </a:rPr>
              <a:t> in Ecology?</a:t>
            </a:r>
          </a:p>
        </p:txBody>
      </p:sp>
      <p:pic>
        <p:nvPicPr>
          <p:cNvPr id="92162" name="Picture 2" descr="Free blender home appliances smoothie illustration">
            <a:extLst>
              <a:ext uri="{FF2B5EF4-FFF2-40B4-BE49-F238E27FC236}">
                <a16:creationId xmlns:a16="http://schemas.microsoft.com/office/drawing/2014/main" id="{F2D337B3-29E2-40B3-BC26-F713FFC21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5429250"/>
            <a:ext cx="1684338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DFC857-86C4-4C0E-8B62-435702C66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4" r="45601"/>
          <a:stretch>
            <a:fillRect/>
          </a:stretch>
        </p:blipFill>
        <p:spPr bwMode="auto">
          <a:xfrm>
            <a:off x="4873625" y="4602163"/>
            <a:ext cx="8763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CF4420D-5F31-450F-A0C2-02F9E8904E88}"/>
              </a:ext>
            </a:extLst>
          </p:cNvPr>
          <p:cNvSpPr/>
          <p:nvPr/>
        </p:nvSpPr>
        <p:spPr>
          <a:xfrm>
            <a:off x="3184525" y="2974975"/>
            <a:ext cx="6910388" cy="147161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EE1BC-DBF1-4EB3-8CEB-2D5CFE7E7286}"/>
              </a:ext>
            </a:extLst>
          </p:cNvPr>
          <p:cNvSpPr txBox="1">
            <a:spLocks noChangeArrowheads="1"/>
          </p:cNvSpPr>
          <p:nvPr/>
        </p:nvSpPr>
        <p:spPr bwMode="auto">
          <a:xfrm rot="19479902">
            <a:off x="4632325" y="5607050"/>
            <a:ext cx="4195763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48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Synthesis??</a:t>
            </a:r>
          </a:p>
        </p:txBody>
      </p:sp>
      <p:sp>
        <p:nvSpPr>
          <p:cNvPr id="9" name="&quot;No&quot; Symbol 1">
            <a:extLst>
              <a:ext uri="{FF2B5EF4-FFF2-40B4-BE49-F238E27FC236}">
                <a16:creationId xmlns:a16="http://schemas.microsoft.com/office/drawing/2014/main" id="{1CA08E71-AB26-4F30-91E7-975D0A7FFF25}"/>
              </a:ext>
            </a:extLst>
          </p:cNvPr>
          <p:cNvSpPr/>
          <p:nvPr/>
        </p:nvSpPr>
        <p:spPr>
          <a:xfrm>
            <a:off x="5238750" y="5224463"/>
            <a:ext cx="2551113" cy="2193925"/>
          </a:xfrm>
          <a:prstGeom prst="noSmoking">
            <a:avLst/>
          </a:prstGeom>
          <a:solidFill>
            <a:srgbClr val="FF0000">
              <a:alpha val="2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B36E1F-82D8-44A7-BE85-7E739E9D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100" y="5360988"/>
            <a:ext cx="4017963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7FE9AE-89D8-44CB-B72D-838B0605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2" t="3093" r="18153" b="47128"/>
          <a:stretch>
            <a:fillRect/>
          </a:stretch>
        </p:blipFill>
        <p:spPr bwMode="auto">
          <a:xfrm>
            <a:off x="627063" y="4127500"/>
            <a:ext cx="3119437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FBBAD8D-5B18-48C5-B4B2-E298BED38521}"/>
              </a:ext>
            </a:extLst>
          </p:cNvPr>
          <p:cNvSpPr/>
          <p:nvPr/>
        </p:nvSpPr>
        <p:spPr>
          <a:xfrm>
            <a:off x="4110038" y="2824163"/>
            <a:ext cx="1035050" cy="3657600"/>
          </a:xfrm>
          <a:custGeom>
            <a:avLst/>
            <a:gdLst>
              <a:gd name="connsiteX0" fmla="*/ 356260 w 1169260"/>
              <a:gd name="connsiteY0" fmla="*/ 0 h 3657600"/>
              <a:gd name="connsiteX1" fmla="*/ 1163782 w 1169260"/>
              <a:gd name="connsiteY1" fmla="*/ 1175657 h 3657600"/>
              <a:gd name="connsiteX2" fmla="*/ 0 w 1169260"/>
              <a:gd name="connsiteY2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9260" h="3657600">
                <a:moveTo>
                  <a:pt x="356260" y="0"/>
                </a:moveTo>
                <a:cubicBezTo>
                  <a:pt x="789709" y="283028"/>
                  <a:pt x="1223159" y="566057"/>
                  <a:pt x="1163782" y="1175657"/>
                </a:cubicBezTo>
                <a:cubicBezTo>
                  <a:pt x="1104405" y="1785257"/>
                  <a:pt x="552202" y="2721428"/>
                  <a:pt x="0" y="365760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LID4096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E85147D-8373-4DAD-AEA7-7667A314D8C0}"/>
              </a:ext>
            </a:extLst>
          </p:cNvPr>
          <p:cNvSpPr/>
          <p:nvPr/>
        </p:nvSpPr>
        <p:spPr>
          <a:xfrm flipH="1">
            <a:off x="7918450" y="2719388"/>
            <a:ext cx="1114425" cy="3906837"/>
          </a:xfrm>
          <a:custGeom>
            <a:avLst/>
            <a:gdLst>
              <a:gd name="connsiteX0" fmla="*/ 356260 w 1169260"/>
              <a:gd name="connsiteY0" fmla="*/ 0 h 3657600"/>
              <a:gd name="connsiteX1" fmla="*/ 1163782 w 1169260"/>
              <a:gd name="connsiteY1" fmla="*/ 1175657 h 3657600"/>
              <a:gd name="connsiteX2" fmla="*/ 0 w 1169260"/>
              <a:gd name="connsiteY2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9260" h="3657600">
                <a:moveTo>
                  <a:pt x="356260" y="0"/>
                </a:moveTo>
                <a:cubicBezTo>
                  <a:pt x="789709" y="283028"/>
                  <a:pt x="1223159" y="566057"/>
                  <a:pt x="1163782" y="1175657"/>
                </a:cubicBezTo>
                <a:cubicBezTo>
                  <a:pt x="1104405" y="1785257"/>
                  <a:pt x="552202" y="2721428"/>
                  <a:pt x="0" y="365760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LID4096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ECC811-DAC5-44EA-A657-A757328645B1}"/>
              </a:ext>
            </a:extLst>
          </p:cNvPr>
          <p:cNvCxnSpPr/>
          <p:nvPr/>
        </p:nvCxnSpPr>
        <p:spPr>
          <a:xfrm>
            <a:off x="6616700" y="2908300"/>
            <a:ext cx="0" cy="231616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507" y="241300"/>
            <a:ext cx="9813925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06" y="5772151"/>
            <a:ext cx="43307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881" y="500063"/>
            <a:ext cx="7354888" cy="459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656" y="2314575"/>
            <a:ext cx="4059238" cy="556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20" y="5318125"/>
            <a:ext cx="4835525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639B8-1128-4AA9-B7E9-810C8B44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584200"/>
            <a:ext cx="6640513" cy="6640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483" name="TextBox 30">
            <a:extLst>
              <a:ext uri="{FF2B5EF4-FFF2-40B4-BE49-F238E27FC236}">
                <a16:creationId xmlns:a16="http://schemas.microsoft.com/office/drawing/2014/main" id="{E6E1A322-4554-4336-A96D-7B82C41C7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238" y="0"/>
            <a:ext cx="877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b="1">
                <a:solidFill>
                  <a:srgbClr val="0070C0"/>
                </a:solidFill>
              </a:rPr>
              <a:t>What is </a:t>
            </a:r>
            <a:r>
              <a:rPr lang="en-US" altLang="en-US" sz="3200" b="1">
                <a:solidFill>
                  <a:srgbClr val="269A39"/>
                </a:solidFill>
              </a:rPr>
              <a:t>“Synthesis”</a:t>
            </a:r>
            <a:r>
              <a:rPr lang="en-US" altLang="en-US" sz="3200" b="1">
                <a:solidFill>
                  <a:srgbClr val="0070C0"/>
                </a:solidFill>
              </a:rPr>
              <a:t> in Ecology?  Ask Dall-E</a:t>
            </a:r>
          </a:p>
        </p:txBody>
      </p:sp>
      <p:sp>
        <p:nvSpPr>
          <p:cNvPr id="20484" name="TextBox 4">
            <a:extLst>
              <a:ext uri="{FF2B5EF4-FFF2-40B4-BE49-F238E27FC236}">
                <a16:creationId xmlns:a16="http://schemas.microsoft.com/office/drawing/2014/main" id="{318411C4-09EC-4555-A047-99E3B50AB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1338" y="7208838"/>
            <a:ext cx="157003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LID4096" b="1"/>
              <a:t>Dall-E Image Creator</a:t>
            </a:r>
            <a:endParaRPr lang="LID4096" altLang="LID4096" b="1"/>
          </a:p>
        </p:txBody>
      </p:sp>
      <p:sp>
        <p:nvSpPr>
          <p:cNvPr id="20485" name="TextBox 5">
            <a:extLst>
              <a:ext uri="{FF2B5EF4-FFF2-40B4-BE49-F238E27FC236}">
                <a16:creationId xmlns:a16="http://schemas.microsoft.com/office/drawing/2014/main" id="{B24CD950-ADE7-4788-9958-56F6656C4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4575" y="1330325"/>
            <a:ext cx="4092575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1450" indent="-1714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6033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0605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177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749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LID4096" sz="2000" b="1"/>
              <a:t>Biodiversity informatics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LID4096" sz="2000" b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LID4096" sz="2000" b="1"/>
              <a:t>Big 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LID4096" sz="2000" b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LID4096" sz="2000" b="1"/>
              <a:t>Synthesis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LID4096" sz="2000" b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LID4096" sz="2000" b="1"/>
              <a:t>Hierarchical Bayesian Models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LID4096" sz="2000" b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LID4096" sz="2000" b="1"/>
              <a:t>Advanced computational tools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LID4096" sz="2000" b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LID4096" sz="2000" b="1"/>
              <a:t>Machine learning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LID4096" sz="2000" b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LID4096" sz="2000" b="1"/>
              <a:t>Genes to Ecosystems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>
            <a:extLst>
              <a:ext uri="{FF2B5EF4-FFF2-40B4-BE49-F238E27FC236}">
                <a16:creationId xmlns:a16="http://schemas.microsoft.com/office/drawing/2014/main" id="{EA35D16D-495B-4148-9420-08FCC552D206}"/>
              </a:ext>
            </a:extLst>
          </p:cNvPr>
          <p:cNvSpPr/>
          <p:nvPr/>
        </p:nvSpPr>
        <p:spPr>
          <a:xfrm>
            <a:off x="6872288" y="3241675"/>
            <a:ext cx="269875" cy="110807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531" name="Picture 1">
            <a:extLst>
              <a:ext uri="{FF2B5EF4-FFF2-40B4-BE49-F238E27FC236}">
                <a16:creationId xmlns:a16="http://schemas.microsoft.com/office/drawing/2014/main" id="{7AEC7DBF-0D76-4D52-B4EE-3BE48902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685925"/>
            <a:ext cx="1408113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2">
            <a:extLst>
              <a:ext uri="{FF2B5EF4-FFF2-40B4-BE49-F238E27FC236}">
                <a16:creationId xmlns:a16="http://schemas.microsoft.com/office/drawing/2014/main" id="{33455826-169E-4C99-AE3C-4B322933B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3351213"/>
            <a:ext cx="157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i="1"/>
              <a:t>Johann Fichte</a:t>
            </a:r>
          </a:p>
        </p:txBody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FE04050A-C27A-408F-AAAB-4B676AD46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188" y="519113"/>
            <a:ext cx="9299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 b="1" i="1"/>
              <a:t>The Dialectic: These, Antithese, Synthese</a:t>
            </a:r>
          </a:p>
        </p:txBody>
      </p:sp>
      <p:pic>
        <p:nvPicPr>
          <p:cNvPr id="22534" name="Picture 5">
            <a:extLst>
              <a:ext uri="{FF2B5EF4-FFF2-40B4-BE49-F238E27FC236}">
                <a16:creationId xmlns:a16="http://schemas.microsoft.com/office/drawing/2014/main" id="{F8DE6DDE-C230-4F75-9476-31C793DCB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4452938"/>
            <a:ext cx="1408113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Rectangle 6">
            <a:extLst>
              <a:ext uri="{FF2B5EF4-FFF2-40B4-BE49-F238E27FC236}">
                <a16:creationId xmlns:a16="http://schemas.microsoft.com/office/drawing/2014/main" id="{213F3F5B-766E-4017-969D-CD95D6342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8" y="6310313"/>
            <a:ext cx="14049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i="1"/>
              <a:t>Georg Hegel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57DCFB4F-CA7E-400E-97D1-67F2DB1FBCEB}"/>
              </a:ext>
            </a:extLst>
          </p:cNvPr>
          <p:cNvSpPr/>
          <p:nvPr/>
        </p:nvSpPr>
        <p:spPr>
          <a:xfrm>
            <a:off x="4524375" y="2387600"/>
            <a:ext cx="1901825" cy="1243013"/>
          </a:xfrm>
          <a:prstGeom prst="flowChartAlternateProcess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i="1" dirty="0"/>
              <a:t>Thesis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09972B6E-979E-4FF5-B609-5628595C033A}"/>
              </a:ext>
            </a:extLst>
          </p:cNvPr>
          <p:cNvSpPr/>
          <p:nvPr/>
        </p:nvSpPr>
        <p:spPr>
          <a:xfrm>
            <a:off x="6424613" y="3076575"/>
            <a:ext cx="1225550" cy="295275"/>
          </a:xfrm>
          <a:prstGeom prst="left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0331735-FB70-436C-824C-534AA55C7587}"/>
              </a:ext>
            </a:extLst>
          </p:cNvPr>
          <p:cNvSpPr/>
          <p:nvPr/>
        </p:nvSpPr>
        <p:spPr>
          <a:xfrm>
            <a:off x="7669213" y="2378075"/>
            <a:ext cx="1881187" cy="1343025"/>
          </a:xfrm>
          <a:prstGeom prst="flowChartAlternateProcess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i="1" dirty="0"/>
              <a:t>Anti-Thesis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46C0224-F45E-454B-8DBB-D6946222F031}"/>
              </a:ext>
            </a:extLst>
          </p:cNvPr>
          <p:cNvSpPr/>
          <p:nvPr/>
        </p:nvSpPr>
        <p:spPr>
          <a:xfrm>
            <a:off x="5557838" y="4349750"/>
            <a:ext cx="2786062" cy="1343025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i="1" dirty="0"/>
              <a:t>Synthesis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>
            <a:extLst>
              <a:ext uri="{FF2B5EF4-FFF2-40B4-BE49-F238E27FC236}">
                <a16:creationId xmlns:a16="http://schemas.microsoft.com/office/drawing/2014/main" id="{65DEB888-8076-4F3D-BC14-28E4907D7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657225"/>
            <a:ext cx="4106862" cy="630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>
            <a:extLst>
              <a:ext uri="{FF2B5EF4-FFF2-40B4-BE49-F238E27FC236}">
                <a16:creationId xmlns:a16="http://schemas.microsoft.com/office/drawing/2014/main" id="{17E4AA7E-05FC-4A40-9A82-3861B4D78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200" y="993775"/>
            <a:ext cx="6276975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3200" b="1" i="1" dirty="0"/>
              <a:t>Scientists act within a social context... </a:t>
            </a:r>
            <a:r>
              <a:rPr lang="en-US" altLang="en-US" sz="3200" b="1" i="1" dirty="0">
                <a:solidFill>
                  <a:srgbClr val="FF0000"/>
                </a:solidFill>
              </a:rPr>
              <a:t>scientists always choose sides</a:t>
            </a:r>
            <a:r>
              <a:rPr lang="en-US" altLang="en-US" sz="3200" b="1" i="1" dirty="0"/>
              <a:t>. </a:t>
            </a:r>
          </a:p>
          <a:p>
            <a:endParaRPr lang="en-US" altLang="en-US" sz="3200" b="1" i="1" dirty="0"/>
          </a:p>
          <a:p>
            <a:endParaRPr lang="en-US" altLang="en-US" sz="3200" b="1" i="1" dirty="0"/>
          </a:p>
          <a:p>
            <a:r>
              <a:rPr lang="en-US" altLang="en-US" sz="3200" b="1" i="1" dirty="0"/>
              <a:t>…showing the self-reflective nature of scientific activity </a:t>
            </a:r>
            <a:r>
              <a:rPr lang="en-US" altLang="en-US" sz="3200" b="1" i="1" dirty="0">
                <a:solidFill>
                  <a:srgbClr val="C00000"/>
                </a:solidFill>
              </a:rPr>
              <a:t>within society</a:t>
            </a:r>
            <a:r>
              <a:rPr lang="en-US" altLang="en-US" sz="3200" b="1" i="1" dirty="0"/>
              <a:t>.</a:t>
            </a:r>
          </a:p>
        </p:txBody>
      </p:sp>
      <p:sp>
        <p:nvSpPr>
          <p:cNvPr id="23556" name="Rectangle 1">
            <a:extLst>
              <a:ext uri="{FF2B5EF4-FFF2-40B4-BE49-F238E27FC236}">
                <a16:creationId xmlns:a16="http://schemas.microsoft.com/office/drawing/2014/main" id="{C2813DE4-8111-40BB-B09C-D32BAAC39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313" y="7219950"/>
            <a:ext cx="7354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400" i="1"/>
              <a:t>Levins, R. and R.C. Lewontin,  1985. The Dialectical Biologist, Harvard University Press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27673" r="10997" b="14256"/>
          <a:stretch>
            <a:fillRect/>
          </a:stretch>
        </p:blipFill>
        <p:spPr bwMode="auto">
          <a:xfrm>
            <a:off x="7382670" y="4746626"/>
            <a:ext cx="3127375" cy="2700338"/>
          </a:xfrm>
          <a:prstGeom prst="rect">
            <a:avLst/>
          </a:prstGeom>
          <a:noFill/>
          <a:ln>
            <a:noFill/>
          </a:ln>
          <a:effectLst>
            <a:outerShdw blurRad="254000" sx="102000" sy="102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l="27708"/>
          <a:stretch>
            <a:fillRect/>
          </a:stretch>
        </p:blipFill>
        <p:spPr bwMode="auto">
          <a:xfrm>
            <a:off x="8833644" y="3313113"/>
            <a:ext cx="2997200" cy="2420938"/>
          </a:xfrm>
          <a:prstGeom prst="rect">
            <a:avLst/>
          </a:prstGeom>
          <a:noFill/>
          <a:ln>
            <a:noFill/>
          </a:ln>
          <a:effectLst>
            <a:outerShdw blurRad="254000" sx="102000" sy="102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29153" b="-2856"/>
          <a:stretch>
            <a:fillRect/>
          </a:stretch>
        </p:blipFill>
        <p:spPr bwMode="auto">
          <a:xfrm>
            <a:off x="8189120" y="1547813"/>
            <a:ext cx="2335212" cy="2239962"/>
          </a:xfrm>
          <a:prstGeom prst="rect">
            <a:avLst/>
          </a:prstGeom>
          <a:noFill/>
          <a:ln>
            <a:noFill/>
          </a:ln>
          <a:effectLst>
            <a:outerShdw blurRad="254000" sx="102000" sy="102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G_107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69957" y="822326"/>
            <a:ext cx="1506538" cy="14509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>
            <a:outerShdw blurRad="254000" sx="102000" sy="102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47" y="658019"/>
            <a:ext cx="314325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89" y="2234408"/>
            <a:ext cx="3961080" cy="216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82" y="3018230"/>
            <a:ext cx="1565329" cy="435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89" y="4746625"/>
            <a:ext cx="3777106" cy="205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988970" y="984251"/>
            <a:ext cx="44450" cy="6615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63" name="TextBox 15"/>
          <p:cNvSpPr txBox="1">
            <a:spLocks noChangeArrowheads="1"/>
          </p:cNvSpPr>
          <p:nvPr/>
        </p:nvSpPr>
        <p:spPr bwMode="auto">
          <a:xfrm>
            <a:off x="3498057" y="75217"/>
            <a:ext cx="8472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/>
              <a:t>What is ‘Biodiversity’? Synthesis with Context and Scale</a:t>
            </a:r>
          </a:p>
        </p:txBody>
      </p:sp>
      <p:sp>
        <p:nvSpPr>
          <p:cNvPr id="2" name="Right Arrow 1"/>
          <p:cNvSpPr/>
          <p:nvPr/>
        </p:nvSpPr>
        <p:spPr>
          <a:xfrm rot="2990250">
            <a:off x="10785594" y="1431132"/>
            <a:ext cx="2713257" cy="1606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85554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D64FC-E1BD-4999-8FFB-73A6002E0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53" t="32564" r="27240" b="46428"/>
          <a:stretch/>
        </p:blipFill>
        <p:spPr>
          <a:xfrm>
            <a:off x="2195476" y="1304059"/>
            <a:ext cx="6054725" cy="2242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D657D-50E8-4086-9CD1-2517EDF8F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035"/>
          <a:stretch/>
        </p:blipFill>
        <p:spPr>
          <a:xfrm>
            <a:off x="8492490" y="487526"/>
            <a:ext cx="4724848" cy="3875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156CD2-C61E-4D07-B4AA-67A56D59E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6" y="3806825"/>
            <a:ext cx="381000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110B37-BC04-4CE7-9EB7-37C1719CB0A1}"/>
              </a:ext>
            </a:extLst>
          </p:cNvPr>
          <p:cNvSpPr txBox="1"/>
          <p:nvPr/>
        </p:nvSpPr>
        <p:spPr>
          <a:xfrm>
            <a:off x="1074420" y="487526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First Meta-analysis in Ecology 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77753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BBC60-A8C8-4BFE-BC56-95A0C996A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8" t="20109" r="41083" b="19867"/>
          <a:stretch/>
        </p:blipFill>
        <p:spPr>
          <a:xfrm>
            <a:off x="1851660" y="445770"/>
            <a:ext cx="9234010" cy="6572249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DEBAB698-6B4F-490B-9A36-A39459A19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21" y="3991292"/>
            <a:ext cx="2227897" cy="59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F9E18D-AD8D-421C-A0DE-D1D8C5D55228}"/>
              </a:ext>
            </a:extLst>
          </p:cNvPr>
          <p:cNvCxnSpPr>
            <a:cxnSpLocks/>
          </p:cNvCxnSpPr>
          <p:nvPr/>
        </p:nvCxnSpPr>
        <p:spPr>
          <a:xfrm>
            <a:off x="6195060" y="4587145"/>
            <a:ext cx="411480" cy="1219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1">
            <a:extLst>
              <a:ext uri="{FF2B5EF4-FFF2-40B4-BE49-F238E27FC236}">
                <a16:creationId xmlns:a16="http://schemas.microsoft.com/office/drawing/2014/main" id="{1A789D85-83DF-4754-A9BF-244C2822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9"/>
          <a:stretch>
            <a:fillRect/>
          </a:stretch>
        </p:blipFill>
        <p:spPr bwMode="auto">
          <a:xfrm>
            <a:off x="8794827" y="328613"/>
            <a:ext cx="3927398" cy="562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6" name="Picture 5">
            <a:extLst>
              <a:ext uri="{FF2B5EF4-FFF2-40B4-BE49-F238E27FC236}">
                <a16:creationId xmlns:a16="http://schemas.microsoft.com/office/drawing/2014/main" id="{44F8E1D0-B7E6-4A9D-B9ED-28DAD5817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588" y="2082800"/>
            <a:ext cx="3402012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1">
            <a:extLst>
              <a:ext uri="{FF2B5EF4-FFF2-40B4-BE49-F238E27FC236}">
                <a16:creationId xmlns:a16="http://schemas.microsoft.com/office/drawing/2014/main" id="{522D0C27-B55D-419C-8DE2-EFB05A5B2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223838"/>
            <a:ext cx="5989637" cy="149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2">
            <a:extLst>
              <a:ext uri="{FF2B5EF4-FFF2-40B4-BE49-F238E27FC236}">
                <a16:creationId xmlns:a16="http://schemas.microsoft.com/office/drawing/2014/main" id="{E748E5AC-45B4-45DD-B828-9881B71DE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1708150"/>
            <a:ext cx="3690937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id="{1AE3BAC0-CECF-416A-AD3B-E4BE7ADEE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3922713"/>
            <a:ext cx="3424237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1">
            <a:extLst>
              <a:ext uri="{FF2B5EF4-FFF2-40B4-BE49-F238E27FC236}">
                <a16:creationId xmlns:a16="http://schemas.microsoft.com/office/drawing/2014/main" id="{536AB86D-34A3-4350-AF59-FA7CF45D1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63" y="841375"/>
            <a:ext cx="3001962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3">
            <a:extLst>
              <a:ext uri="{FF2B5EF4-FFF2-40B4-BE49-F238E27FC236}">
                <a16:creationId xmlns:a16="http://schemas.microsoft.com/office/drawing/2014/main" id="{C567CC5A-8DE7-4B76-93B5-D62DF32AC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4591050"/>
            <a:ext cx="386715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4">
            <a:extLst>
              <a:ext uri="{FF2B5EF4-FFF2-40B4-BE49-F238E27FC236}">
                <a16:creationId xmlns:a16="http://schemas.microsoft.com/office/drawing/2014/main" id="{CA689003-1DFB-45E8-9BDC-96B031D34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93850"/>
            <a:ext cx="3187700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6">
            <a:extLst>
              <a:ext uri="{FF2B5EF4-FFF2-40B4-BE49-F238E27FC236}">
                <a16:creationId xmlns:a16="http://schemas.microsoft.com/office/drawing/2014/main" id="{90339824-8CB4-44CD-8D4A-4BEFE16F90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70350"/>
            <a:ext cx="2732088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9">
            <a:extLst>
              <a:ext uri="{FF2B5EF4-FFF2-40B4-BE49-F238E27FC236}">
                <a16:creationId xmlns:a16="http://schemas.microsoft.com/office/drawing/2014/main" id="{28FBE998-12A9-4AC3-BC8B-65C80098CF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446838"/>
            <a:ext cx="404812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11">
            <a:extLst>
              <a:ext uri="{FF2B5EF4-FFF2-40B4-BE49-F238E27FC236}">
                <a16:creationId xmlns:a16="http://schemas.microsoft.com/office/drawing/2014/main" id="{79C5258C-F791-46AC-B038-E989F84490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9"/>
          <a:stretch>
            <a:fillRect/>
          </a:stretch>
        </p:blipFill>
        <p:spPr bwMode="auto">
          <a:xfrm>
            <a:off x="6454775" y="328613"/>
            <a:ext cx="66675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7">
            <a:extLst>
              <a:ext uri="{FF2B5EF4-FFF2-40B4-BE49-F238E27FC236}">
                <a16:creationId xmlns:a16="http://schemas.microsoft.com/office/drawing/2014/main" id="{5DAB4A1B-ECEA-48B2-8FAA-26CB0106CF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3" y="3151188"/>
            <a:ext cx="382587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2">
            <a:extLst>
              <a:ext uri="{FF2B5EF4-FFF2-40B4-BE49-F238E27FC236}">
                <a16:creationId xmlns:a16="http://schemas.microsoft.com/office/drawing/2014/main" id="{72F7B08A-8097-489A-A895-8F6D654FA2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75" y="4913313"/>
            <a:ext cx="356235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2" name="Picture 16" descr="Photo of colleagues at iDiv">
            <a:extLst>
              <a:ext uri="{FF2B5EF4-FFF2-40B4-BE49-F238E27FC236}">
                <a16:creationId xmlns:a16="http://schemas.microsoft.com/office/drawing/2014/main" id="{1C64ED96-1910-4709-A30B-989CBA4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363" y="1647825"/>
            <a:ext cx="4324350" cy="576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Div_Vorlage_P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iDiv_Vorlage_PP.pot</Template>
  <TotalTime>0</TotalTime>
  <Words>219</Words>
  <Application>Microsoft Office PowerPoint</Application>
  <PresentationFormat>Custom</PresentationFormat>
  <Paragraphs>67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Symbol</vt:lpstr>
      <vt:lpstr>Verdana</vt:lpstr>
      <vt:lpstr>iDiv_Vorlage_PP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iDiv Vorlage PP simple</dc:title>
  <dc:subject/>
  <dc:creator>Chase, Jonathan</dc:creator>
  <cp:keywords/>
  <dc:description/>
  <cp:lastModifiedBy>Jon Chase</cp:lastModifiedBy>
  <cp:revision>688</cp:revision>
  <dcterms:created xsi:type="dcterms:W3CDTF">2013-01-23T19:49:56Z</dcterms:created>
  <dcterms:modified xsi:type="dcterms:W3CDTF">2024-08-30T05:29:30Z</dcterms:modified>
  <cp:category/>
</cp:coreProperties>
</file>